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g" ContentType="image/jpeg"/>
  <Default Extension="jpeg" ContentType="image/jpeg"/>
  <Default Extension="xml" ContentType="application/xml"/>
  <Default Extension="emf" ContentType="image/x-emf"/>
  <Default Extension="rels" ContentType="application/vnd.openxmlformats-package.relationships+xml"/>
  <Default Extension="bin" ContentType="application/vnd.openxmlformats-officedocument.oleObject"/>
  <Override PartName="/ppt/notesSlides/notesSlide6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notesSlides/notesSlide3.xml" ContentType="application/vnd.openxmlformats-officedocument.presentationml.notesSlide+xml"/>
  <Override PartName="/ppt/slideLayouts/slideLayout6.xml" ContentType="application/vnd.openxmlformats-officedocument.presentationml.slideLayout+xml"/>
  <Override PartName="/docProps/app.xml" ContentType="application/vnd.openxmlformats-officedocument.extended-properties+xml"/>
  <Override PartName="/ppt/notesSlides/notesSlide5.xml" ContentType="application/vnd.openxmlformats-officedocument.presentationml.notesSlide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presentation.xml" ContentType="application/vnd.openxmlformats-officedocument.presentationml.presentation.main+xml"/>
  <Override PartName="/ppt/theme/theme1.xml" ContentType="application/vnd.openxmlformats-officedocument.theme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aveSubsetFonts="1">
  <p:sldMasterIdLst>
    <p:sldMasterId id="2147483648" r:id="rId1"/>
  </p:sldMasterIdLst>
  <p:notesMasterIdLst>
    <p:notesMasterId r:id="rId10"/>
  </p:notesMasterIdLst>
  <p:sldIdLst>
    <p:sldId id="256" r:id="rId4"/>
    <p:sldId id="257" r:id="rId5"/>
    <p:sldId id="258" r:id="rId6"/>
    <p:sldId id="259" r:id="rId7"/>
    <p:sldId id="260" r:id="rId8"/>
    <p:sldId id="261" r:id="rId9"/>
  </p:sldIdLst>
  <p:sldSz cx="9144000" cy="6858000" type="screen4x3"/>
  <p:notesSz cx="9928225" cy="67976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DD57443C-F9F2-4152-AE39-41AFD76A98EB}">
          <p14:sldIdLst>
            <p14:sldId id="277"/>
            <p14:sldId id="260"/>
            <p14:sldId id="296"/>
          </p14:sldIdLst>
        </p14:section>
        <p14:section name="Раздел без заголовка" id="{65D66852-D4FB-49E6-BB9A-AEA0744130B7}">
          <p14:sldIdLst>
            <p14:sldId id="295"/>
            <p14:sldId id="292"/>
            <p14:sldId id="289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DB152"/>
    <a:srgbClr val="808080"/>
    <a:srgbClr val="41CB48"/>
    <a:srgbClr val="00CC00"/>
    <a:srgbClr val="FF308B"/>
  </p:clrMru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  <a:fill>
          <a:solidFill>
            <a:schemeClr val="accent1">
              <a:tint val="40000"/>
            </a:schemeClr>
          </a:solidFill>
        </a:fill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62"/>
    <p:restoredTop sz="96374" autoAdjust="0"/>
  </p:normalViewPr>
  <p:slideViewPr>
    <p:cSldViewPr>
      <p:cViewPr varScale="1">
        <p:scale>
          <a:sx n="157" d="100"/>
          <a:sy n="157" d="100"/>
        </p:scale>
        <p:origin x="4452" y="150"/>
      </p:cViewPr>
      <p:guideLst>
        <p:guide pos="2160" orient="horz"/>
        <p:guide pos="385"/>
        <p:guide pos="5375"/>
        <p:guide pos="2880"/>
        <p:guide pos="663" orient="horz"/>
        <p:guide pos="3974" orient="horz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theme" Target="theme/theme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notesMaster" Target="notesMasters/notesMaster1.xml"/><Relationship Id="rId11" Type="http://schemas.openxmlformats.org/officeDocument/2006/relationships/presProps" Target="presProps.xml" /><Relationship Id="rId12" Type="http://schemas.openxmlformats.org/officeDocument/2006/relationships/tableStyles" Target="tableStyles.xml" /><Relationship Id="rId13" Type="http://schemas.openxmlformats.org/officeDocument/2006/relationships/viewProps" Target="viewProps.xml" /></Relationships>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4302231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623702" y="0"/>
            <a:ext cx="4302231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BD9A9E-3D11-2F4E-A7CE-2864B092D9B2}" type="datetimeFigureOut">
              <a:rPr lang="ru-RU" smtClean="0"/>
              <a:t>19.12.2025</a:t>
            </a:fld>
            <a:endParaRPr lang="ru-RU"/>
          </a:p>
        </p:txBody>
      </p:sp>
      <p:sp>
        <p:nvSpPr>
          <p:cNvPr id="4" name="Образ слайда 3"/>
          <p:cNvSpPr>
            <a:spLocks noChangeAspect="1" noGrp="1" noRot="1"/>
          </p:cNvSpPr>
          <p:nvPr>
            <p:ph type="sldImg" idx="2"/>
          </p:nvPr>
        </p:nvSpPr>
        <p:spPr>
          <a:xfrm>
            <a:off x="3435350" y="850900"/>
            <a:ext cx="3057525" cy="2292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92824" y="3271382"/>
            <a:ext cx="7942580" cy="267658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5" y="6456612"/>
            <a:ext cx="4302231" cy="3410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623702" y="6456612"/>
            <a:ext cx="4302231" cy="3410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70A941-014D-EA4D-995E-2A897B3FD1E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 ?>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 ?>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 ?>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 ?>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 ?>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 ?>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ChangeAspect="1" noGrp="1" noRo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70A941-014D-EA4D-995E-2A897B3FD1EA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ChangeAspect="1" noGrp="1" noRo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70A941-014D-EA4D-995E-2A897B3FD1EA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ChangeAspect="1" noGrp="1" noRo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70A941-014D-EA4D-995E-2A897B3FD1EA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ChangeAspect="1" noGrp="1" noRo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70A941-014D-EA4D-995E-2A897B3FD1EA}" type="slidenum">
              <a:rPr lang="ru-RU" smtClean="0"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ChangeAspect="1" noGrp="1" noRo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baseline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70A941-014D-EA4D-995E-2A897B3FD1EA}" type="slidenum">
              <a:rPr lang="ru-RU" smtClean="0"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ChangeAspect="1" noGrp="1" noRo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70A941-014D-EA4D-995E-2A897B3FD1EA}" type="slidenum">
              <a:rPr lang="ru-RU" smtClean="0"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1" showMasterSp="0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1" showMasterSp="0" type="vertTx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1" showMasterSp="0" type="vertTitleAndTx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1" showMasterSp="0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1" showMasterSp="0" type="secHead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1" showMasterSp="0" type="twoObj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1" showMasterSp="0" type="twoTxTwoObj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1" showMasterSp="0" type="titleOnly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1" showMasterSp="0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1" showMasterSp="0" type="objTx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1" showMasterSp="0" type="picTx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>
    <p:bg>
      <p:bgPr>
        <a:blipFill>
          <a:blip r:embed="rId13"/>
          <a:srcRect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3.emf"/><Relationship Id="rId5" Type="http://schemas.openxmlformats.org/officeDocument/2006/relationships/image" Target="../media/media1.svg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emf"/><Relationship Id="rId4" Type="http://schemas.openxmlformats.org/officeDocument/2006/relationships/image" Target="../media/media2.sv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openxmlformats.org/officeDocument/2006/relationships/image" Target="../media/image7.png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jpg"/><Relationship Id="rId4" Type="http://schemas.openxmlformats.org/officeDocument/2006/relationships/image" Target="../media/image11.png"/><Relationship Id="rId5" Type="http://schemas.openxmlformats.org/officeDocument/2006/relationships/image" Target="../media/image12.png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3.jpg"/><Relationship Id="rId4" Type="http://schemas.openxmlformats.org/officeDocument/2006/relationships/image" Target="../media/image14.emf"/><Relationship Id="rId5" Type="http://schemas.openxmlformats.org/officeDocument/2006/relationships/image" Target="../media/media3.svg"/><Relationship Id="rId6" Type="http://schemas.openxmlformats.org/officeDocument/2006/relationships/image" Target="../media/image15.emf"/><Relationship Id="rId7" Type="http://schemas.openxmlformats.org/officeDocument/2006/relationships/image" Target="../media/media4.svg"/><Relationship Id="rId8" Type="http://schemas.openxmlformats.org/officeDocument/2006/relationships/image" Target="../media/image4.emf"/><Relationship Id="rId9" Type="http://schemas.openxmlformats.org/officeDocument/2006/relationships/image" Target="../media/media2.svg"/><Relationship Id="rId10" Type="http://schemas.openxmlformats.org/officeDocument/2006/relationships/image" Target="../media/image16.emf"/><Relationship Id="rId11" Type="http://schemas.openxmlformats.org/officeDocument/2006/relationships/image" Target="../media/media5.svg"/><Relationship Id="rId12" Type="http://schemas.openxmlformats.org/officeDocument/2006/relationships/hyperlink" Target="mailto:panova_tg@mofoms.ru" TargetMode="External"/><Relationship Id="rId13" Type="http://schemas.openxmlformats.org/officeDocument/2006/relationships/hyperlink" Target="mailto:gaynutdinova_ar@mofoms.ru" TargetMode="External"/><Relationship Id="rId14" Type="http://schemas.openxmlformats.org/officeDocument/2006/relationships/image" Target="../media/image17.emf"/><Relationship Id="rId15" Type="http://schemas.openxmlformats.org/officeDocument/2006/relationships/image" Target="../media/media6.svg"/><Relationship Id="rId16" Type="http://schemas.openxmlformats.org/officeDocument/2006/relationships/image" Target="../media/image18.png"/><Relationship Id="rId17" Type="http://schemas.openxmlformats.org/officeDocument/2006/relationships/image" Target="../media/image19.png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0.emf"/><Relationship Id="rId4" Type="http://schemas.openxmlformats.org/officeDocument/2006/relationships/image" Target="../media/media7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Sp="0">
  <p:cSld>
    <p:bg>
      <p:bgPr>
        <a:solidFill>
          <a:schemeClr val="bg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50987" y="2392184"/>
            <a:ext cx="48245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СИСТЕМА ПЛАНИРОВАНИЯ</a:t>
            </a:r>
          </a:p>
          <a:p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И МОНИТОРИНГА РЕАЛИЗАЦИИ</a:t>
            </a:r>
          </a:p>
          <a:p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ТЕРРИТОРИАЛЬНОЙ ПРОГРАММЫ</a:t>
            </a:r>
          </a:p>
          <a:p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ОБЯЗАТЕЛЬНОГО</a:t>
            </a:r>
          </a:p>
          <a:p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МЕДИЦИНСКОГО СТРАХОВАНИЯ МОСКОВСКОЙ ОБЛАСТИ</a:t>
            </a:r>
          </a:p>
        </p:txBody>
      </p:sp>
      <p:pic>
        <p:nvPicPr>
          <p:cNvPr id="3" name="Изображение 2"/>
          <p:cNvPicPr>
            <a:picLocks noChangeAspect="1"/>
          </p:cNvPicPr>
          <p:nvPr/>
        </p:nvPicPr>
        <p:blipFill>
          <a:blip r:embed="rId3"/>
          <a:stretch/>
        </p:blipFill>
        <p:spPr>
          <a:xfrm>
            <a:off x="539552" y="836712"/>
            <a:ext cx="2971800" cy="1651000"/>
          </a:xfrm>
          <a:prstGeom prst="rect">
            <a:avLst/>
          </a:prstGeom>
        </p:spPr>
      </p:pic>
      <p:pic>
        <p:nvPicPr>
          <p:cNvPr id="4" name="Изображение 3"/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/>
        </p:blipFill>
        <p:spPr>
          <a:xfrm>
            <a:off x="4594083" y="1052736"/>
            <a:ext cx="3951622" cy="608958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374" y="0"/>
            <a:ext cx="7921252" cy="1052513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АВТОМАТИЗИРОВАННАЯ ИНФОРМАЦИОННАЯ СИСТЕМА ОМС ФИНАНС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7" name="Изображение 6"/>
          <p:cNvPicPr/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/>
        </p:blipFill>
        <p:spPr>
          <a:xfrm>
            <a:off x="612000" y="6279319"/>
            <a:ext cx="7920000" cy="37221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017230" y="2924944"/>
            <a:ext cx="39356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ea typeface="Times New Roman" pitchFamily="18" charset="0" panose="02020603050405020304"/>
                <a:cs typeface="Times New Roman" pitchFamily="18" charset="0" panose="02020603050405020304"/>
              </a:rPr>
              <a:t>Коррекция плановых объемов </a:t>
            </a:r>
            <a:r>
              <a:rPr lang="ru-RU" dirty="0">
                <a:ea typeface="Times New Roman" pitchFamily="18" charset="0" panose="02020603050405020304"/>
                <a:cs typeface="Times New Roman" pitchFamily="18" charset="0" panose="02020603050405020304"/>
              </a:rPr>
              <a:t>предоставления медицинской помощи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3041667" y="1578542"/>
            <a:ext cx="41044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ea typeface="Times New Roman" pitchFamily="18" charset="0" panose="02020603050405020304"/>
                <a:cs typeface="Times New Roman" pitchFamily="18" charset="0" panose="02020603050405020304"/>
              </a:rPr>
              <a:t>Прием и согласование </a:t>
            </a:r>
            <a:r>
              <a:rPr lang="ru-RU" dirty="0">
                <a:ea typeface="Times New Roman" pitchFamily="18" charset="0" panose="02020603050405020304"/>
                <a:cs typeface="Times New Roman" pitchFamily="18" charset="0" panose="02020603050405020304"/>
              </a:rPr>
              <a:t>предложений</a:t>
            </a:r>
            <a:r>
              <a:rPr lang="ru-RU" b="1" dirty="0">
                <a:ea typeface="Times New Roman" pitchFamily="18" charset="0" panose="02020603050405020304"/>
                <a:cs typeface="Times New Roman" pitchFamily="18" charset="0" panose="02020603050405020304"/>
              </a:rPr>
              <a:t> </a:t>
            </a:r>
            <a:r>
              <a:rPr lang="ru-RU" dirty="0">
                <a:ea typeface="Times New Roman" pitchFamily="18" charset="0" panose="02020603050405020304"/>
                <a:cs typeface="Times New Roman" pitchFamily="18" charset="0" panose="02020603050405020304"/>
              </a:rPr>
              <a:t>по</a:t>
            </a:r>
            <a:r>
              <a:rPr lang="ru-RU" b="1" dirty="0">
                <a:ea typeface="Times New Roman" pitchFamily="18" charset="0" panose="02020603050405020304"/>
                <a:cs typeface="Times New Roman" pitchFamily="18" charset="0" panose="02020603050405020304"/>
              </a:rPr>
              <a:t> </a:t>
            </a:r>
            <a:r>
              <a:rPr lang="ru-RU" dirty="0">
                <a:ea typeface="Times New Roman" pitchFamily="18" charset="0" panose="02020603050405020304"/>
                <a:cs typeface="Times New Roman" pitchFamily="18" charset="0" panose="02020603050405020304"/>
              </a:rPr>
              <a:t>объемам предоставления медицинской помощи от МО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3017230" y="4325132"/>
            <a:ext cx="49434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ea typeface="Times New Roman" pitchFamily="18" charset="0" panose="02020603050405020304"/>
                <a:cs typeface="Times New Roman" pitchFamily="18" charset="0" panose="02020603050405020304"/>
              </a:rPr>
              <a:t>Контроль выполнения процедур </a:t>
            </a:r>
            <a:r>
              <a:rPr lang="ru-RU" dirty="0">
                <a:ea typeface="Times New Roman" pitchFamily="18" charset="0" panose="02020603050405020304"/>
                <a:cs typeface="Times New Roman" pitchFamily="18" charset="0" panose="02020603050405020304"/>
              </a:rPr>
              <a:t>процесса сбора, анализа, составления отчетов и предоставления информации по измеряемым параметрам процесса</a:t>
            </a:r>
            <a:endParaRPr lang="ru-RU" dirty="0"/>
          </a:p>
        </p:txBody>
      </p:sp>
      <p:pic>
        <p:nvPicPr>
          <p:cNvPr id="21" name="Изображение 20"/>
          <p:cNvPicPr>
            <a:picLocks noChangeAspect="1"/>
          </p:cNvPicPr>
          <p:nvPr/>
        </p:nvPicPr>
        <p:blipFill>
          <a:blip r:embed="rId5"/>
          <a:stretch/>
        </p:blipFill>
        <p:spPr>
          <a:xfrm>
            <a:off x="1727211" y="2783052"/>
            <a:ext cx="1182530" cy="1182530"/>
          </a:xfrm>
          <a:prstGeom prst="rect">
            <a:avLst/>
          </a:prstGeom>
        </p:spPr>
      </p:pic>
      <p:pic>
        <p:nvPicPr>
          <p:cNvPr id="22" name="Изображение 21"/>
          <p:cNvPicPr>
            <a:picLocks noChangeAspect="1"/>
          </p:cNvPicPr>
          <p:nvPr/>
        </p:nvPicPr>
        <p:blipFill>
          <a:blip r:embed="rId6"/>
          <a:stretch/>
        </p:blipFill>
        <p:spPr>
          <a:xfrm>
            <a:off x="1727211" y="1446133"/>
            <a:ext cx="1163784" cy="1163784"/>
          </a:xfrm>
          <a:prstGeom prst="rect">
            <a:avLst/>
          </a:prstGeom>
        </p:spPr>
      </p:pic>
      <p:pic>
        <p:nvPicPr>
          <p:cNvPr id="25" name="Изображение 24"/>
          <p:cNvPicPr>
            <a:picLocks noChangeAspect="1"/>
          </p:cNvPicPr>
          <p:nvPr/>
        </p:nvPicPr>
        <p:blipFill>
          <a:blip r:embed="rId7"/>
          <a:stretch/>
        </p:blipFill>
        <p:spPr>
          <a:xfrm>
            <a:off x="1727211" y="4199981"/>
            <a:ext cx="1192043" cy="1192043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1944149" y="1165546"/>
            <a:ext cx="5461233" cy="3648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ru-RU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-2153415" y="4407906"/>
            <a:ext cx="7051996" cy="369332"/>
          </a:xfrm>
          <a:prstGeom prst="rect">
            <a:avLst/>
          </a:prstGeom>
          <a:solidFill>
            <a:srgbClr val="B4D79D"/>
          </a:solidFill>
          <a:ln>
            <a:noFill/>
          </a:ln>
          <a:effectLst>
            <a:softEdge rad="635000"/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>
              <a:defRPr sz="2400" b="1">
                <a:latin typeface="Times New Roman" pitchFamily="18" charset="0" panose="02020603050405020304"/>
                <a:ea typeface="Times New Roman" pitchFamily="18" charset="0" panose="02020603050405020304"/>
                <a:cs typeface="Times New Roman" pitchFamily="18" charset="0" panose="02020603050405020304"/>
              </a:defRPr>
            </a:lvl1pPr>
          </a:lstStyle>
          <a:p>
            <a:pPr algn="ctr" defTabSz="685800"/>
            <a:endParaRPr lang="ru-RU" sz="1800" dirty="0">
              <a:solidFill>
                <a:prstClr val="black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43181" y="2428287"/>
            <a:ext cx="3168899" cy="830997"/>
          </a:xfrm>
          <a:prstGeom prst="rect">
            <a:avLst/>
          </a:prstGeom>
          <a:ln w="19050">
            <a:solidFill>
              <a:schemeClr val="accent1"/>
            </a:solidFill>
          </a:ln>
          <a:effectLst/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1600" b="1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 panose="02020603050405020304"/>
                <a:cs typeface="Times New Roman" pitchFamily="18" charset="0" panose="02020603050405020304"/>
              </a:defRPr>
            </a:lvl1pPr>
          </a:lstStyle>
          <a:p>
            <a:pPr defTabSz="685800"/>
            <a:r>
              <a:rPr lang="ru-RU" sz="1200" b="0" dirty="0">
                <a:solidFill>
                  <a:prstClr val="black">
                    <a:lumMod val="75000"/>
                    <a:lumOff val="25000"/>
                  </a:prstClr>
                </a:solidFill>
              </a:rPr>
              <a:t>В АИС МО создают корректирующую заявку и прикрепляют подтверждающий документ (письмо) + направляют письмо в адрес ТФОМС МО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007094" y="4136566"/>
            <a:ext cx="3853692" cy="461665"/>
          </a:xfrm>
          <a:prstGeom prst="rect">
            <a:avLst/>
          </a:prstGeom>
          <a:ln w="19050">
            <a:solidFill>
              <a:schemeClr val="accent1"/>
            </a:solidFill>
          </a:ln>
          <a:effectLst/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1600" b="1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 panose="02020603050405020304"/>
                <a:cs typeface="Times New Roman" pitchFamily="18" charset="0" panose="02020603050405020304"/>
              </a:defRPr>
            </a:lvl1pPr>
          </a:lstStyle>
          <a:p>
            <a:pPr defTabSz="685800"/>
            <a:r>
              <a:rPr lang="ru-RU" sz="1200" b="0" dirty="0">
                <a:solidFill>
                  <a:prstClr val="black">
                    <a:lumMod val="75000"/>
                    <a:lumOff val="25000"/>
                  </a:prstClr>
                </a:solidFill>
              </a:rPr>
              <a:t>Проверяет заявку на соответствие данных направленных в письменном виде</a:t>
            </a:r>
            <a:endParaRPr lang="ru-RU" sz="450" b="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07094" y="4667010"/>
            <a:ext cx="3853692" cy="830997"/>
          </a:xfrm>
          <a:prstGeom prst="rect">
            <a:avLst/>
          </a:prstGeom>
          <a:ln w="19050">
            <a:solidFill>
              <a:schemeClr val="accent1"/>
            </a:solidFill>
          </a:ln>
          <a:effectLst/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1600" b="1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 panose="02020603050405020304"/>
                <a:cs typeface="Times New Roman" pitchFamily="18" charset="0" panose="02020603050405020304"/>
              </a:defRPr>
            </a:lvl1pPr>
          </a:lstStyle>
          <a:p>
            <a:pPr defTabSz="685800"/>
            <a:r>
              <a:rPr lang="ru-RU" sz="1200" b="0" dirty="0">
                <a:solidFill>
                  <a:prstClr val="black">
                    <a:lumMod val="75000"/>
                    <a:lumOff val="25000"/>
                  </a:prstClr>
                </a:solidFill>
              </a:rPr>
              <a:t>Формирует свод предложений от медицинских организаций по корректировке плановых объемов оказания медицинской помощи для рассмотрение на заседании Комиссии</a:t>
            </a:r>
            <a:endParaRPr lang="ru-RU" sz="450" b="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/>
          <a:srcRect l="3134" t="1317" r="15579" b="-1"/>
          <a:stretch/>
        </p:blipFill>
        <p:spPr>
          <a:xfrm>
            <a:off x="4316395" y="2407018"/>
            <a:ext cx="4027262" cy="69377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/>
          <a:srcRect r="8269" b="49965"/>
          <a:stretch/>
        </p:blipFill>
        <p:spPr>
          <a:xfrm>
            <a:off x="5224248" y="3138434"/>
            <a:ext cx="1897278" cy="608492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 rot="16200000">
            <a:off x="-225820" y="2541209"/>
            <a:ext cx="914400" cy="392415"/>
          </a:xfrm>
          <a:prstGeom prst="rect">
            <a:avLst/>
          </a:prstGeom>
          <a:noFill/>
          <a:ln w="76200">
            <a:noFill/>
          </a:ln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2600">
                <a:latin typeface="Times New Roman" pitchFamily="18" charset="0" panose="02020603050405020304"/>
                <a:cs typeface="Times New Roman" pitchFamily="18" charset="0" panose="02020603050405020304"/>
              </a:defRPr>
            </a:lvl1pPr>
          </a:lstStyle>
          <a:p>
            <a:pPr algn="ctr" defTabSz="685800"/>
            <a:r>
              <a:rPr lang="ru-RU" sz="1950" b="1" dirty="0">
                <a:solidFill>
                  <a:prstClr val="black"/>
                </a:solidFill>
              </a:rPr>
              <a:t>МО</a:t>
            </a:r>
          </a:p>
        </p:txBody>
      </p:sp>
      <p:sp>
        <p:nvSpPr>
          <p:cNvPr id="19" name="TextBox 18"/>
          <p:cNvSpPr txBox="1"/>
          <p:nvPr/>
        </p:nvSpPr>
        <p:spPr>
          <a:xfrm rot="16200000">
            <a:off x="-555001" y="4891295"/>
            <a:ext cx="1803949" cy="392415"/>
          </a:xfrm>
          <a:prstGeom prst="rect">
            <a:avLst/>
          </a:prstGeom>
          <a:noFill/>
          <a:ln w="76200">
            <a:noFill/>
          </a:ln>
        </p:spPr>
        <p:txBody>
          <a:bodyPr wrap="square" rtlCol="0">
            <a:spAutoFit/>
          </a:bodyPr>
          <a:lstStyle/>
          <a:p>
            <a:pPr defTabSz="685800"/>
            <a:r>
              <a:rPr lang="ru-RU" sz="1950" b="1" dirty="0">
                <a:solidFill>
                  <a:prstClr val="black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ТФОМС МО</a:t>
            </a:r>
          </a:p>
        </p:txBody>
      </p:sp>
      <p:cxnSp>
        <p:nvCxnSpPr>
          <p:cNvPr id="41" name="Прямая соединительная линия 40"/>
          <p:cNvCxnSpPr>
            <a:cxnSpLocks/>
          </p:cNvCxnSpPr>
          <p:nvPr/>
        </p:nvCxnSpPr>
        <p:spPr>
          <a:xfrm flipV="1">
            <a:off x="212186" y="3804819"/>
            <a:ext cx="8645478" cy="6805"/>
          </a:xfrm>
          <a:prstGeom prst="line">
            <a:avLst/>
          </a:prstGeom>
          <a:ln w="508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1007093" y="5602656"/>
            <a:ext cx="7850571" cy="623248"/>
          </a:xfrm>
          <a:prstGeom prst="rect">
            <a:avLst/>
          </a:prstGeom>
          <a:ln w="38100">
            <a:solidFill>
              <a:srgbClr val="C00000"/>
            </a:solidFill>
          </a:ln>
          <a:effectLst/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1600" b="1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 panose="02020603050405020304"/>
                <a:cs typeface="Times New Roman" pitchFamily="18" charset="0" panose="02020603050405020304"/>
              </a:defRPr>
            </a:lvl1pPr>
          </a:lstStyle>
          <a:p>
            <a:pPr algn="ctr" defTabSz="685800"/>
            <a:endParaRPr lang="ru-RU" sz="525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algn="ctr" defTabSz="685800"/>
            <a:r>
              <a:rPr lang="ru-RU" sz="1200" dirty="0">
                <a:solidFill>
                  <a:prstClr val="black">
                    <a:lumMod val="75000"/>
                    <a:lumOff val="25000"/>
                  </a:prstClr>
                </a:solidFill>
              </a:rPr>
              <a:t>Решением Комиссии вносятся изменения в предложения МО по выполнению медицинской помощи на отчетный период с помощью формирования протокола (корректирующая заявка по результатам протокола)</a:t>
            </a:r>
            <a:endParaRPr lang="ru-RU" sz="525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defTabSz="685800"/>
            <a:endParaRPr lang="ru-RU" sz="525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pic>
        <p:nvPicPr>
          <p:cNvPr id="46" name="Рисунок 45"/>
          <p:cNvPicPr>
            <a:picLocks noChangeAspect="1"/>
          </p:cNvPicPr>
          <p:nvPr/>
        </p:nvPicPr>
        <p:blipFill>
          <a:blip r:embed="rId5"/>
          <a:stretch/>
        </p:blipFill>
        <p:spPr>
          <a:xfrm>
            <a:off x="5004048" y="4642442"/>
            <a:ext cx="4000112" cy="58183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83022" y="50077"/>
            <a:ext cx="785376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sz="2200" b="1" dirty="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ПРЕДЛОЖЕНИЯ ПО КОРРЕКТИРОВКЕ ПЛАНОВЫХ ОБЪЕМОВ МЕДИЦИНСКОЙ ПОМОЩИ В ТЕЧЕНИИ ОТЧЕТНОГО ПЕРИОДА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33234" y="1298027"/>
            <a:ext cx="8324430" cy="76515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latin typeface="+mj-lt"/>
                <a:cs typeface="Times New Roman" pitchFamily="18" charset="0" panose="02020603050405020304"/>
              </a:rPr>
              <a:t>При необходимости корректировки объемов медицинской помощи, медицинская организация до 10 числа ежемесячно вправе обратиться на Комиссию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>
    <p:bg>
      <p:bgPr>
        <a:blipFill>
          <a:blip r:embed="rId3"/>
          <a:srcRect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1944149" y="1165546"/>
            <a:ext cx="5461233" cy="3648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ru-RU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-2324930" y="2963499"/>
            <a:ext cx="7886700" cy="369332"/>
          </a:xfrm>
          <a:prstGeom prst="rect">
            <a:avLst/>
          </a:prstGeom>
          <a:solidFill>
            <a:srgbClr val="B4D79D"/>
          </a:solidFill>
          <a:ln>
            <a:noFill/>
          </a:ln>
          <a:effectLst>
            <a:softEdge rad="635000"/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>
              <a:defRPr sz="2400" b="1">
                <a:latin typeface="Times New Roman" pitchFamily="18" charset="0" panose="02020603050405020304"/>
                <a:ea typeface="Times New Roman" pitchFamily="18" charset="0" panose="02020603050405020304"/>
                <a:cs typeface="Times New Roman" pitchFamily="18" charset="0" panose="02020603050405020304"/>
              </a:defRPr>
            </a:lvl1pPr>
          </a:lstStyle>
          <a:p>
            <a:pPr algn="ctr" defTabSz="685800"/>
            <a:endParaRPr lang="ru-RU" sz="1800" dirty="0">
              <a:solidFill>
                <a:prstClr val="black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86024" y="1959759"/>
            <a:ext cx="3407099" cy="830997"/>
          </a:xfrm>
          <a:prstGeom prst="rect">
            <a:avLst/>
          </a:prstGeom>
          <a:ln w="19050">
            <a:solidFill>
              <a:srgbClr val="ED1B24"/>
            </a:solidFill>
          </a:ln>
          <a:effectLst/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1600" b="1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 panose="02020603050405020304"/>
                <a:cs typeface="Times New Roman" pitchFamily="18" charset="0" panose="02020603050405020304"/>
              </a:defRPr>
            </a:lvl1pPr>
          </a:lstStyle>
          <a:p>
            <a:pPr defTabSz="685800"/>
            <a:r>
              <a:rPr lang="ru-RU" sz="1200" dirty="0">
                <a:solidFill>
                  <a:prstClr val="black">
                    <a:lumMod val="75000"/>
                    <a:lumOff val="25000"/>
                  </a:prstClr>
                </a:solidFill>
              </a:rPr>
              <a:t>Решением Комиссии вносятся изменения в предложения МО по выполнению медицинской помощи на отчетный период с помощью формирования протокола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86024" y="3446511"/>
            <a:ext cx="3407099" cy="646331"/>
          </a:xfrm>
          <a:prstGeom prst="rect">
            <a:avLst/>
          </a:prstGeom>
          <a:ln w="19050">
            <a:solidFill>
              <a:schemeClr val="accent1"/>
            </a:solidFill>
          </a:ln>
          <a:effectLst/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1600" b="1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 panose="02020603050405020304"/>
                <a:cs typeface="Times New Roman" pitchFamily="18" charset="0" panose="02020603050405020304"/>
              </a:defRPr>
            </a:lvl1pPr>
          </a:lstStyle>
          <a:p>
            <a:pPr defTabSz="685800"/>
            <a:r>
              <a:rPr lang="ru-RU" sz="1200" dirty="0">
                <a:solidFill>
                  <a:prstClr val="black">
                    <a:lumMod val="75000"/>
                    <a:lumOff val="25000"/>
                  </a:prstClr>
                </a:solidFill>
              </a:rPr>
              <a:t>Формирование справочников контроля выполнения плана ТП ОМС Московской области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4"/>
          <a:stretch/>
        </p:blipFill>
        <p:spPr>
          <a:xfrm>
            <a:off x="4836837" y="3209694"/>
            <a:ext cx="2568545" cy="111996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/>
          <a:stretch/>
        </p:blipFill>
        <p:spPr>
          <a:xfrm>
            <a:off x="4659193" y="2042272"/>
            <a:ext cx="4323853" cy="888766"/>
          </a:xfrm>
          <a:prstGeom prst="rect">
            <a:avLst/>
          </a:prstGeom>
        </p:spPr>
      </p:pic>
      <p:sp>
        <p:nvSpPr>
          <p:cNvPr id="30" name="Стрелка: вправо 29"/>
          <p:cNvSpPr/>
          <p:nvPr/>
        </p:nvSpPr>
        <p:spPr>
          <a:xfrm>
            <a:off x="4053449" y="2329474"/>
            <a:ext cx="269193" cy="288539"/>
          </a:xfrm>
          <a:prstGeom prst="rightArrow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ru-RU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1" name="Стрелка: вправо 30"/>
          <p:cNvSpPr/>
          <p:nvPr/>
        </p:nvSpPr>
        <p:spPr>
          <a:xfrm>
            <a:off x="4053449" y="3625408"/>
            <a:ext cx="269193" cy="288536"/>
          </a:xfrm>
          <a:prstGeom prst="rightArrow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ru-RU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0" y="0"/>
            <a:ext cx="91440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sz="2200" b="1" dirty="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УТВЕРЖДЕННЫЕ КОМИССИЕЙ ПЛАНОВЫЕ ОБЪЕМЫ </a:t>
            </a:r>
          </a:p>
          <a:p>
            <a:pPr algn="ctr">
              <a:spcBef>
                <a:spcPct val="0"/>
              </a:spcBef>
            </a:pPr>
            <a:r>
              <a:rPr lang="ru-RU" sz="2200" b="1" dirty="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МЕДИЦИНСКОЙ ПОМОЩИ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286024" y="5188335"/>
            <a:ext cx="8697022" cy="90496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i="1" dirty="0" err="1">
                <a:solidFill>
                  <a:srgbClr val="FF0000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Справочно</a:t>
            </a:r>
            <a:r>
              <a:rPr lang="ru-RU" sz="1600" b="1" i="1" dirty="0">
                <a:solidFill>
                  <a:srgbClr val="FF0000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:</a:t>
            </a:r>
          </a:p>
          <a:p>
            <a:r>
              <a:rPr lang="ru-RU" sz="1500" b="1" dirty="0">
                <a:latin typeface="Times New Roman" pitchFamily="18" charset="0" panose="02020603050405020304"/>
                <a:cs typeface="Times New Roman" pitchFamily="18" charset="0" panose="02020603050405020304"/>
              </a:rPr>
              <a:t>Объемы медицинской помощи распределенные в ОМС </a:t>
            </a:r>
            <a:r>
              <a:rPr lang="ru-RU" sz="1500" b="1" dirty="0" err="1">
                <a:latin typeface="Times New Roman" pitchFamily="18" charset="0" panose="02020603050405020304"/>
                <a:cs typeface="Times New Roman" pitchFamily="18" charset="0" panose="02020603050405020304"/>
              </a:rPr>
              <a:t>Финанс</a:t>
            </a:r>
            <a:r>
              <a:rPr lang="ru-RU" sz="1500" b="1" dirty="0">
                <a:latin typeface="Times New Roman" pitchFamily="18" charset="0" panose="02020603050405020304"/>
                <a:cs typeface="Times New Roman" pitchFamily="18" charset="0" panose="02020603050405020304"/>
              </a:rPr>
              <a:t> должны соответствовать объемам медицинской помощи утвержденным Комиссией, в том числе в разрезе КСГ.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Рисунок 37"/>
          <p:cNvPicPr>
            <a:picLocks noChangeAspect="1"/>
          </p:cNvPicPr>
          <p:nvPr/>
        </p:nvPicPr>
        <p:blipFill>
          <a:blip r:embed="rId3"/>
          <a:srcRect/>
          <a:stretch/>
        </p:blipFill>
        <p:spPr bwMode="auto">
          <a:xfrm>
            <a:off x="6895187" y="2842546"/>
            <a:ext cx="1918619" cy="1529278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Изображение 26"/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/>
        </p:blipFill>
        <p:spPr>
          <a:xfrm>
            <a:off x="5508104" y="1703250"/>
            <a:ext cx="2774166" cy="56616"/>
          </a:xfrm>
          <a:prstGeom prst="rect">
            <a:avLst/>
          </a:prstGeom>
        </p:spPr>
      </p:pic>
      <p:pic>
        <p:nvPicPr>
          <p:cNvPr id="24" name="Изображение 23"/>
          <p:cNvPicPr/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/>
        </p:blipFill>
        <p:spPr>
          <a:xfrm>
            <a:off x="2584441" y="1769010"/>
            <a:ext cx="1548000" cy="36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374" y="0"/>
            <a:ext cx="7921252" cy="1052513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ТЕХНИЧЕСКАЯ ПОДДЕРЖКА ПРОГРАММНОГО ОБЕСПЕЧЕНИЯ</a:t>
            </a:r>
          </a:p>
        </p:txBody>
      </p:sp>
      <p:pic>
        <p:nvPicPr>
          <p:cNvPr id="7" name="Изображение 6"/>
          <p:cNvPicPr/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/>
        </p:blipFill>
        <p:spPr>
          <a:xfrm>
            <a:off x="612000" y="6279319"/>
            <a:ext cx="7920000" cy="3722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60280" y="2256412"/>
            <a:ext cx="250043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500" b="1" dirty="0"/>
              <a:t>НОВОСТНАЯ ЛЕНТА </a:t>
            </a:r>
          </a:p>
          <a:p>
            <a:pPr algn="ctr"/>
            <a:r>
              <a:rPr lang="ru-RU" sz="1500" dirty="0"/>
              <a:t>АИС ОМС </a:t>
            </a:r>
            <a:r>
              <a:rPr lang="ru-RU" sz="1500" dirty="0" err="1"/>
              <a:t>Финанс</a:t>
            </a:r>
            <a:endParaRPr lang="ru-RU" sz="1500" dirty="0"/>
          </a:p>
        </p:txBody>
      </p:sp>
      <p:pic>
        <p:nvPicPr>
          <p:cNvPr id="23" name="Изображение 22"/>
          <p:cNvPicPr/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/>
        </p:blipFill>
        <p:spPr>
          <a:xfrm>
            <a:off x="32296" y="1767641"/>
            <a:ext cx="1800000" cy="36000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3358441" y="2311826"/>
            <a:ext cx="319642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500" b="1" dirty="0"/>
              <a:t>ТЕЛЕФОН И ЭЛЕКТРОННАЯ ПОЧТА</a:t>
            </a:r>
          </a:p>
          <a:p>
            <a:pPr algn="ctr"/>
            <a:endParaRPr lang="ru-RU" sz="1500" b="1" dirty="0"/>
          </a:p>
          <a:p>
            <a:pPr algn="ctr"/>
            <a:r>
              <a:rPr lang="ru-RU" sz="1500" dirty="0"/>
              <a:t>Панова Т.Г.</a:t>
            </a:r>
          </a:p>
          <a:p>
            <a:pPr algn="ctr"/>
            <a:r>
              <a:rPr lang="ru-RU" sz="1500" dirty="0"/>
              <a:t>тел. </a:t>
            </a:r>
            <a:r>
              <a:rPr lang="ru-RU" sz="1500" dirty="0">
                <a:cs typeface="Times New Roman" pitchFamily="18" charset="0" panose="02020603050405020304"/>
              </a:rPr>
              <a:t>8(495) 587-87-89 доб. 11-46</a:t>
            </a:r>
          </a:p>
          <a:p>
            <a:pPr algn="ctr"/>
            <a:r>
              <a:rPr lang="ru-RU" sz="1500" dirty="0" err="1">
                <a:cs typeface="Times New Roman" pitchFamily="18" charset="0" panose="02020603050405020304"/>
              </a:rPr>
              <a:t>эл.почта</a:t>
            </a:r>
            <a:r>
              <a:rPr lang="ru-RU" sz="1500" dirty="0">
                <a:cs typeface="Times New Roman" pitchFamily="18" charset="0" panose="02020603050405020304"/>
              </a:rPr>
              <a:t> </a:t>
            </a:r>
            <a:r>
              <a:rPr lang="en-US" sz="1500" dirty="0">
                <a:cs typeface="Times New Roman" pitchFamily="18" charset="0" panose="02020603050405020304"/>
                <a:hlinkClick r:id="rId12"/>
              </a:rPr>
              <a:t>panova_tg@mofoms.ru</a:t>
            </a:r>
            <a:endParaRPr lang="ru-RU" sz="1500" dirty="0">
              <a:cs typeface="Times New Roman" pitchFamily="18" charset="0" panose="02020603050405020304"/>
            </a:endParaRPr>
          </a:p>
          <a:p>
            <a:pPr algn="ctr"/>
            <a:endParaRPr lang="ru-RU" sz="1500" dirty="0">
              <a:cs typeface="Times New Roman" pitchFamily="18" charset="0" panose="02020603050405020304"/>
            </a:endParaRPr>
          </a:p>
          <a:p>
            <a:pPr algn="ctr"/>
            <a:r>
              <a:rPr lang="ru-RU" sz="1500" dirty="0">
                <a:cs typeface="Times New Roman" pitchFamily="18" charset="0" panose="02020603050405020304"/>
              </a:rPr>
              <a:t>Гайнутдинова А.Р.</a:t>
            </a:r>
          </a:p>
          <a:p>
            <a:pPr algn="ctr"/>
            <a:r>
              <a:rPr lang="ru-RU" sz="1500" dirty="0" err="1">
                <a:cs typeface="Times New Roman" pitchFamily="18" charset="0" panose="02020603050405020304"/>
              </a:rPr>
              <a:t>эл.почта</a:t>
            </a:r>
            <a:r>
              <a:rPr lang="ru-RU" sz="1500" dirty="0">
                <a:cs typeface="Times New Roman" pitchFamily="18" charset="0" panose="02020603050405020304"/>
              </a:rPr>
              <a:t> </a:t>
            </a:r>
            <a:r>
              <a:rPr lang="en-US" sz="1500" u="sng" dirty="0">
                <a:cs typeface="Times New Roman" pitchFamily="18" charset="0" panose="02020603050405020304"/>
                <a:hlinkClick r:id="rId13"/>
              </a:rPr>
              <a:t>gaynutdinova_ar@mofoms.ru</a:t>
            </a:r>
            <a:endParaRPr lang="ru-RU" sz="1500" u="sng" dirty="0">
              <a:cs typeface="Times New Roman" pitchFamily="18" charset="0" panose="02020603050405020304"/>
            </a:endParaRPr>
          </a:p>
          <a:p>
            <a:pPr algn="ctr"/>
            <a:endParaRPr lang="ru-RU" sz="1500" u="sng" dirty="0">
              <a:cs typeface="Times New Roman" pitchFamily="18" charset="0" panose="02020603050405020304"/>
            </a:endParaRPr>
          </a:p>
          <a:p>
            <a:pPr algn="ctr"/>
            <a:endParaRPr lang="ru-RU" sz="1500" u="sng" dirty="0">
              <a:cs typeface="Times New Roman" pitchFamily="18" charset="0" panose="02020603050405020304"/>
            </a:endParaRPr>
          </a:p>
          <a:p>
            <a:pPr algn="ctr"/>
            <a:endParaRPr lang="ru-RU" sz="1500" dirty="0"/>
          </a:p>
        </p:txBody>
      </p:sp>
      <p:pic>
        <p:nvPicPr>
          <p:cNvPr id="36" name="Изображение 35"/>
          <p:cNvPicPr/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/>
        </p:blipFill>
        <p:spPr>
          <a:xfrm flipV="1">
            <a:off x="1841928" y="1737007"/>
            <a:ext cx="2923664" cy="45719"/>
          </a:xfrm>
          <a:prstGeom prst="rect">
            <a:avLst/>
          </a:prstGeom>
        </p:spPr>
      </p:pic>
      <p:pic>
        <p:nvPicPr>
          <p:cNvPr id="39" name="Изображение 38"/>
          <p:cNvPicPr>
            <a:picLocks noChangeAspect="1"/>
          </p:cNvPicPr>
          <p:nvPr/>
        </p:nvPicPr>
        <p:blipFill>
          <a:blip r:embed="rId16"/>
          <a:stretch/>
        </p:blipFill>
        <p:spPr>
          <a:xfrm>
            <a:off x="964887" y="1263321"/>
            <a:ext cx="1036735" cy="1036735"/>
          </a:xfrm>
          <a:prstGeom prst="rect">
            <a:avLst/>
          </a:prstGeom>
        </p:spPr>
      </p:pic>
      <p:pic>
        <p:nvPicPr>
          <p:cNvPr id="41" name="Изображение 40"/>
          <p:cNvPicPr>
            <a:picLocks noChangeAspect="1"/>
          </p:cNvPicPr>
          <p:nvPr/>
        </p:nvPicPr>
        <p:blipFill>
          <a:blip r:embed="rId17"/>
          <a:stretch/>
        </p:blipFill>
        <p:spPr>
          <a:xfrm>
            <a:off x="4673356" y="1233525"/>
            <a:ext cx="1036735" cy="103673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>
    <p:bg>
      <p:bgPr>
        <a:solidFill>
          <a:schemeClr val="bg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Изображение 6"/>
          <p:cNvPicPr/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/>
        </p:blipFill>
        <p:spPr>
          <a:xfrm>
            <a:off x="2952000" y="3409950"/>
            <a:ext cx="3240000" cy="38100"/>
          </a:xfrm>
          <a:prstGeom prst="rect">
            <a:avLst/>
          </a:prstGeom>
        </p:spPr>
      </p:pic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611374" y="2924944"/>
            <a:ext cx="7921252" cy="504056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Спасибо </a:t>
            </a:r>
            <a:r>
              <a:rPr lang="ru-RU" sz="2400" b="1">
                <a:solidFill>
                  <a:schemeClr val="tx2">
                    <a:lumMod val="75000"/>
                  </a:schemeClr>
                </a:solidFill>
              </a:rPr>
              <a:t>за внимание!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<Relationships xmlns="http://schemas.openxmlformats.org/package/2006/relationships"></Relationships>
</file>

<file path=ppt/theme/_rels/theme2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ppt/theme/theme2.xml><?xml version="1.0" encoding="utf-8"?>
<a:theme xmlns:a="http://schemas.openxmlformats.org/drawingml/2006/main" xmlns:r="http://schemas.openxmlformats.org/officeDocument/2006/relationships" xmlns:p="http://schemas.openxmlformats.org/presentation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Arial"/>
        <a:cs typeface="Arial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Arial"/>
        <a:cs typeface="Arial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4482</TotalTime>
  <Pages>0</Pages>
  <Words>272</Words>
  <Characters>0</Characters>
  <CharactersWithSpaces>0</CharactersWithSpaces>
  <Application>Р7-Офис/2025.3.1.923</Application>
  <DocSecurity>0</DocSecurity>
  <PresentationFormat>Экран (4:3)</PresentationFormat>
  <Lines>0</Lines>
  <Paragraphs>43</Paragraphs>
  <Slides>6</Slides>
  <Notes>6</Notes>
  <HiddenSlides>0</HiddenSlides>
  <MMClips>0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Theme 1</vt:lpstr>
      <vt:lpstr>Slide 1</vt:lpstr>
      <vt:lpstr>Slide 2</vt:lpstr>
      <vt:lpstr>Slide 3</vt:lpstr>
      <vt:lpstr>Slide 4</vt:lpstr>
      <vt:lpstr>Slide 5</vt:lpstr>
      <vt:lpstr>Slide 6</vt:lpstr>
    </vt:vector>
  </TitlesOfParts>
  <Manager/>
  <Company/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ТП ОМС</dc:title>
  <dc:subject/>
  <dc:creator>Julia</dc:creator>
  <cp:keywords/>
  <dc:description/>
  <dc:identifier/>
  <dc:language/>
  <cp:lastModifiedBy>mashkova_mv</cp:lastModifiedBy>
  <cp:revision>238</cp:revision>
  <cp:lastPrinted>2022-12-26T15:28:01Z</cp:lastPrinted>
  <dcterms:created xsi:type="dcterms:W3CDTF">2018-12-12T08:12:48Z</dcterms:created>
  <dcterms:modified xsi:type="dcterms:W3CDTF">2025-12-19T09:40:09Z</dcterms:modified>
  <cp:category/>
  <cp:contentStatus/>
  <cp:version/>
</cp:coreProperties>
</file>